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58" r:id="rId4"/>
    <p:sldId id="260" r:id="rId5"/>
    <p:sldId id="259" r:id="rId6"/>
    <p:sldId id="261" r:id="rId7"/>
    <p:sldId id="262" r:id="rId8"/>
    <p:sldId id="264" r:id="rId9"/>
    <p:sldId id="265" r:id="rId10"/>
    <p:sldId id="267" r:id="rId11"/>
    <p:sldId id="268" r:id="rId12"/>
    <p:sldId id="269" r:id="rId13"/>
    <p:sldId id="270" r:id="rId14"/>
    <p:sldId id="272" r:id="rId15"/>
    <p:sldId id="274" r:id="rId16"/>
    <p:sldId id="275" r:id="rId17"/>
    <p:sldId id="276" r:id="rId18"/>
    <p:sldId id="266" r:id="rId19"/>
    <p:sldId id="271" r:id="rId20"/>
    <p:sldId id="273" r:id="rId21"/>
    <p:sldId id="26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0" d="100"/>
          <a:sy n="70" d="100"/>
        </p:scale>
        <p:origin x="-540" y="-41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C1181C-0E12-4562-A4B9-AF7B35360E67}"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1181C-0E12-4562-A4B9-AF7B35360E67}"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1181C-0E12-4562-A4B9-AF7B35360E67}"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C1181C-0E12-4562-A4B9-AF7B35360E67}"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C1181C-0E12-4562-A4B9-AF7B35360E67}" type="datetimeFigureOut">
              <a:rPr lang="en-US" smtClean="0"/>
              <a:pPr/>
              <a:t>12/9/2013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C1181C-0E12-4562-A4B9-AF7B35360E67}"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C1181C-0E12-4562-A4B9-AF7B35360E67}" type="datetimeFigureOut">
              <a:rPr lang="en-US" smtClean="0"/>
              <a:pPr/>
              <a:t>12/9/2013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C1181C-0E12-4562-A4B9-AF7B35360E67}" type="datetimeFigureOut">
              <a:rPr lang="en-US" smtClean="0"/>
              <a:pPr/>
              <a:t>12/9/2013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C1181C-0E12-4562-A4B9-AF7B35360E67}" type="datetimeFigureOut">
              <a:rPr lang="en-US" smtClean="0"/>
              <a:pPr/>
              <a:t>12/9/2013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1181C-0E12-4562-A4B9-AF7B35360E67}"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C1181C-0E12-4562-A4B9-AF7B35360E67}" type="datetimeFigureOut">
              <a:rPr lang="en-US" smtClean="0"/>
              <a:pPr/>
              <a:t>12/9/2013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FFCBDF-1468-4A8A-A382-9B1E539632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1181C-0E12-4562-A4B9-AF7B35360E67}" type="datetimeFigureOut">
              <a:rPr lang="en-US" smtClean="0"/>
              <a:pPr/>
              <a:t>12/9/2013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FCBDF-1468-4A8A-A382-9B1E539632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D:\My%20Documents\Pentwater\Dredging\UnderSee\difference%20animation\videos\12-5-2012%203-00-58%20PM.mp4"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_edn1"/><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Progress</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Mapped  about 23 times since March 2012</a:t>
            </a:r>
          </a:p>
          <a:p>
            <a:r>
              <a:rPr lang="en-US" dirty="0" smtClean="0">
                <a:solidFill>
                  <a:schemeClr val="bg1"/>
                </a:solidFill>
              </a:rPr>
              <a:t>Worked with software developer William </a:t>
            </a:r>
            <a:r>
              <a:rPr lang="en-US" dirty="0" err="1" smtClean="0">
                <a:solidFill>
                  <a:schemeClr val="bg1"/>
                </a:solidFill>
              </a:rPr>
              <a:t>Burlison</a:t>
            </a:r>
            <a:r>
              <a:rPr lang="en-US" dirty="0" smtClean="0">
                <a:solidFill>
                  <a:schemeClr val="bg1"/>
                </a:solidFill>
              </a:rPr>
              <a:t> to add</a:t>
            </a:r>
          </a:p>
          <a:p>
            <a:pPr lvl="1"/>
            <a:r>
              <a:rPr lang="en-US" dirty="0" smtClean="0">
                <a:solidFill>
                  <a:schemeClr val="bg1"/>
                </a:solidFill>
              </a:rPr>
              <a:t>Area of interest designation</a:t>
            </a:r>
          </a:p>
          <a:p>
            <a:pPr lvl="1"/>
            <a:r>
              <a:rPr lang="en-US" dirty="0" smtClean="0">
                <a:solidFill>
                  <a:schemeClr val="bg1"/>
                </a:solidFill>
              </a:rPr>
              <a:t>Volumes to be dredged</a:t>
            </a:r>
          </a:p>
          <a:p>
            <a:pPr lvl="1"/>
            <a:r>
              <a:rPr lang="en-US" dirty="0" smtClean="0">
                <a:solidFill>
                  <a:schemeClr val="bg1"/>
                </a:solidFill>
              </a:rPr>
              <a:t>Animation</a:t>
            </a:r>
          </a:p>
          <a:p>
            <a:r>
              <a:rPr lang="en-US" dirty="0" smtClean="0">
                <a:solidFill>
                  <a:schemeClr val="bg1"/>
                </a:solidFill>
              </a:rPr>
              <a:t>Software may become open source, or may have an Software Development Kit or Application Programming Interface</a:t>
            </a:r>
            <a:endParaRPr lang="en-US"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y Documents\Pentwater\Dredging\Charts for distribution\2013-10-30_ppt.jpg"/>
          <p:cNvPicPr>
            <a:picLocks noChangeAspect="1" noChangeArrowheads="1"/>
          </p:cNvPicPr>
          <p:nvPr/>
        </p:nvPicPr>
        <p:blipFill>
          <a:blip r:embed="rId2" cstate="print"/>
          <a:srcRect/>
          <a:stretch>
            <a:fillRect/>
          </a:stretch>
        </p:blipFill>
        <p:spPr bwMode="auto">
          <a:xfrm>
            <a:off x="76200" y="61416"/>
            <a:ext cx="9062113" cy="6796584"/>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2-5-2012 3-00-58 PM.mp4">
            <a:hlinkClick r:id="" action="ppaction://media"/>
          </p:cNvPr>
          <p:cNvPicPr>
            <a:picLocks noRot="1" noChangeAspect="1"/>
          </p:cNvPicPr>
          <p:nvPr>
            <a:videoFile r:link="rId1"/>
          </p:nvPr>
        </p:nvPicPr>
        <p:blipFill>
          <a:blip r:embed="rId3" cstate="print"/>
          <a:stretch>
            <a:fillRect/>
          </a:stretch>
        </p:blipFill>
        <p:spPr>
          <a:xfrm>
            <a:off x="0" y="152400"/>
            <a:ext cx="8915400" cy="668655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Actions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Oceana County Community Foundation fund</a:t>
            </a:r>
          </a:p>
          <a:p>
            <a:pPr lvl="1"/>
            <a:r>
              <a:rPr lang="en-US" dirty="0" smtClean="0">
                <a:solidFill>
                  <a:schemeClr val="bg1"/>
                </a:solidFill>
              </a:rPr>
              <a:t>$45K</a:t>
            </a:r>
          </a:p>
          <a:p>
            <a:r>
              <a:rPr lang="en-US" dirty="0" smtClean="0">
                <a:solidFill>
                  <a:schemeClr val="bg1"/>
                </a:solidFill>
              </a:rPr>
              <a:t>Pentwater Village $15K</a:t>
            </a:r>
          </a:p>
          <a:p>
            <a:r>
              <a:rPr lang="en-US" dirty="0" smtClean="0">
                <a:solidFill>
                  <a:schemeClr val="bg1"/>
                </a:solidFill>
              </a:rPr>
              <a:t>Pentwater Lake Improvement Board $15K</a:t>
            </a:r>
          </a:p>
          <a:p>
            <a:r>
              <a:rPr lang="en-US" dirty="0" smtClean="0">
                <a:solidFill>
                  <a:schemeClr val="bg1"/>
                </a:solidFill>
              </a:rPr>
              <a:t>Dredged July 12-13, 2012</a:t>
            </a:r>
          </a:p>
          <a:p>
            <a:pPr>
              <a:buNone/>
            </a:pPr>
            <a:r>
              <a:rPr lang="en-US" dirty="0" smtClean="0">
                <a:solidFill>
                  <a:schemeClr val="bg1"/>
                </a:solidFill>
              </a:rPr>
              <a:t>	</a:t>
            </a:r>
          </a:p>
          <a:p>
            <a:endParaRPr lang="en-US" dirty="0">
              <a:solidFill>
                <a:schemeClr val="bg1"/>
              </a:solidFill>
            </a:endParaRPr>
          </a:p>
        </p:txBody>
      </p:sp>
      <p:pic>
        <p:nvPicPr>
          <p:cNvPr id="4" name="Picture 2"/>
          <p:cNvPicPr>
            <a:picLocks noChangeAspect="1" noChangeArrowheads="1"/>
          </p:cNvPicPr>
          <p:nvPr/>
        </p:nvPicPr>
        <p:blipFill>
          <a:blip r:embed="rId2" cstate="print"/>
          <a:srcRect/>
          <a:stretch>
            <a:fillRect/>
          </a:stretch>
        </p:blipFill>
        <p:spPr bwMode="auto">
          <a:xfrm>
            <a:off x="2819400" y="4495800"/>
            <a:ext cx="3505200" cy="2321626"/>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Tentative conclusions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Channel shoaling largely a result of blowing </a:t>
            </a:r>
            <a:r>
              <a:rPr lang="en-US" dirty="0" smtClean="0">
                <a:solidFill>
                  <a:schemeClr val="bg1"/>
                </a:solidFill>
              </a:rPr>
              <a:t>sand </a:t>
            </a:r>
            <a:endParaRPr lang="en-US" dirty="0" smtClean="0">
              <a:solidFill>
                <a:schemeClr val="bg1"/>
              </a:solidFill>
            </a:endParaRPr>
          </a:p>
          <a:p>
            <a:r>
              <a:rPr lang="en-US" dirty="0" smtClean="0">
                <a:solidFill>
                  <a:schemeClr val="bg1"/>
                </a:solidFill>
              </a:rPr>
              <a:t>Offshore shoaling caused by wave-driven offshore currents</a:t>
            </a:r>
          </a:p>
          <a:p>
            <a:pPr lvl="1"/>
            <a:r>
              <a:rPr lang="en-US" dirty="0" smtClean="0">
                <a:solidFill>
                  <a:schemeClr val="bg1"/>
                </a:solidFill>
              </a:rPr>
              <a:t>Prof Meadows</a:t>
            </a:r>
          </a:p>
          <a:p>
            <a:pPr lvl="1"/>
            <a:r>
              <a:rPr lang="en-US" dirty="0" smtClean="0">
                <a:solidFill>
                  <a:schemeClr val="bg1"/>
                </a:solidFill>
              </a:rPr>
              <a:t>USACE</a:t>
            </a:r>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Blowing sand</a:t>
            </a:r>
            <a:endParaRPr lang="en-US" dirty="0">
              <a:solidFill>
                <a:schemeClr val="bg1"/>
              </a:solidFill>
            </a:endParaRPr>
          </a:p>
        </p:txBody>
      </p:sp>
      <p:pic>
        <p:nvPicPr>
          <p:cNvPr id="5122" name="Picture 2"/>
          <p:cNvPicPr>
            <a:picLocks noChangeAspect="1" noChangeArrowheads="1"/>
          </p:cNvPicPr>
          <p:nvPr/>
        </p:nvPicPr>
        <p:blipFill>
          <a:blip r:embed="rId2" cstate="print"/>
          <a:srcRect/>
          <a:stretch>
            <a:fillRect/>
          </a:stretch>
        </p:blipFill>
        <p:spPr bwMode="auto">
          <a:xfrm>
            <a:off x="762000" y="1323732"/>
            <a:ext cx="7772400" cy="5153268"/>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1"/>
                </a:solidFill>
              </a:rPr>
              <a:t>Spearheaded by Tom </a:t>
            </a:r>
            <a:r>
              <a:rPr lang="en-US" dirty="0" err="1" smtClean="0">
                <a:solidFill>
                  <a:schemeClr val="bg1"/>
                </a:solidFill>
              </a:rPr>
              <a:t>Sturr</a:t>
            </a:r>
            <a:endParaRPr lang="en-US" dirty="0" smtClean="0">
              <a:solidFill>
                <a:schemeClr val="bg1"/>
              </a:solidFill>
            </a:endParaRPr>
          </a:p>
          <a:p>
            <a:r>
              <a:rPr lang="en-US" dirty="0" smtClean="0">
                <a:solidFill>
                  <a:schemeClr val="bg1"/>
                </a:solidFill>
              </a:rPr>
              <a:t>Great help from Manny Valdez</a:t>
            </a:r>
          </a:p>
          <a:p>
            <a:r>
              <a:rPr lang="en-US" dirty="0" smtClean="0">
                <a:solidFill>
                  <a:schemeClr val="bg1"/>
                </a:solidFill>
              </a:rPr>
              <a:t>Fencing installed along north pier railing</a:t>
            </a:r>
          </a:p>
          <a:p>
            <a:pPr lvl="1"/>
            <a:r>
              <a:rPr lang="en-US" dirty="0" smtClean="0">
                <a:solidFill>
                  <a:schemeClr val="bg1"/>
                </a:solidFill>
              </a:rPr>
              <a:t>Initially porous</a:t>
            </a:r>
          </a:p>
          <a:p>
            <a:pPr lvl="1"/>
            <a:r>
              <a:rPr lang="en-US" dirty="0" smtClean="0">
                <a:solidFill>
                  <a:schemeClr val="bg1"/>
                </a:solidFill>
              </a:rPr>
              <a:t>Impervious layer added</a:t>
            </a:r>
          </a:p>
          <a:p>
            <a:r>
              <a:rPr lang="en-US" dirty="0" smtClean="0">
                <a:solidFill>
                  <a:schemeClr val="bg1"/>
                </a:solidFill>
              </a:rPr>
              <a:t>Snow fencing on south side by Oceana Beach Association</a:t>
            </a:r>
          </a:p>
          <a:p>
            <a:pPr lvl="1"/>
            <a:r>
              <a:rPr lang="en-US" dirty="0" smtClean="0">
                <a:solidFill>
                  <a:schemeClr val="bg1"/>
                </a:solidFill>
              </a:rPr>
              <a:t>Need permanent fencing  </a:t>
            </a:r>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5600"/>
            <a:ext cx="8229600" cy="1143000"/>
          </a:xfrm>
        </p:spPr>
        <p:txBody>
          <a:bodyPr/>
          <a:lstStyle/>
          <a:p>
            <a:r>
              <a:rPr lang="en-US" dirty="0" smtClean="0">
                <a:solidFill>
                  <a:schemeClr val="bg1"/>
                </a:solidFill>
              </a:rPr>
              <a:t>Lake Michigan levels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428625" y="276225"/>
            <a:ext cx="8334375" cy="627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Conclusions</a:t>
            </a:r>
            <a:endParaRPr lang="en-US" dirty="0">
              <a:solidFill>
                <a:schemeClr val="bg1"/>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Shoaling will continue to be a problem</a:t>
            </a:r>
          </a:p>
          <a:p>
            <a:r>
              <a:rPr lang="en-US" dirty="0" smtClean="0">
                <a:solidFill>
                  <a:schemeClr val="bg1"/>
                </a:solidFill>
              </a:rPr>
              <a:t>Proper fencing will reduce dredging volume</a:t>
            </a:r>
          </a:p>
          <a:p>
            <a:r>
              <a:rPr lang="en-US" dirty="0" smtClean="0">
                <a:solidFill>
                  <a:schemeClr val="bg1"/>
                </a:solidFill>
              </a:rPr>
              <a:t>Funding—approximately $50K per year—will be required for the foreseeable future</a:t>
            </a:r>
          </a:p>
          <a:p>
            <a:r>
              <a:rPr lang="en-US" dirty="0" smtClean="0">
                <a:solidFill>
                  <a:schemeClr val="bg1"/>
                </a:solidFill>
              </a:rPr>
              <a:t>Funding should be shared by</a:t>
            </a:r>
          </a:p>
          <a:p>
            <a:pPr lvl="1"/>
            <a:r>
              <a:rPr lang="en-US" dirty="0" smtClean="0">
                <a:solidFill>
                  <a:schemeClr val="bg1"/>
                </a:solidFill>
              </a:rPr>
              <a:t>Village of Pentwater</a:t>
            </a:r>
          </a:p>
          <a:p>
            <a:pPr lvl="1"/>
            <a:r>
              <a:rPr lang="en-US" dirty="0" smtClean="0">
                <a:solidFill>
                  <a:schemeClr val="bg1"/>
                </a:solidFill>
              </a:rPr>
              <a:t>P:entwater Township</a:t>
            </a:r>
          </a:p>
          <a:p>
            <a:pPr lvl="1"/>
            <a:r>
              <a:rPr lang="en-US" dirty="0" smtClean="0">
                <a:solidFill>
                  <a:schemeClr val="bg1"/>
                </a:solidFill>
              </a:rPr>
              <a:t>Pentwater Lake Improvement Board</a:t>
            </a:r>
          </a:p>
          <a:p>
            <a:pPr lvl="1"/>
            <a:r>
              <a:rPr lang="en-US" dirty="0" smtClean="0">
                <a:solidFill>
                  <a:schemeClr val="bg1"/>
                </a:solidFill>
              </a:rPr>
              <a:t>Private funds under extraordinary conditions</a:t>
            </a:r>
          </a:p>
          <a:p>
            <a:r>
              <a:rPr lang="en-US" dirty="0" smtClean="0">
                <a:solidFill>
                  <a:schemeClr val="bg1"/>
                </a:solidFill>
              </a:rPr>
              <a:t>Hope to continue data collection</a:t>
            </a:r>
            <a:endParaRPr lang="en-US" dirty="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90800"/>
            <a:ext cx="8229600" cy="2057400"/>
          </a:xfrm>
        </p:spPr>
        <p:txBody>
          <a:bodyPr>
            <a:normAutofit fontScale="90000"/>
          </a:bodyPr>
          <a:lstStyle/>
          <a:p>
            <a:r>
              <a:rPr lang="en-US" dirty="0" smtClean="0">
                <a:solidFill>
                  <a:schemeClr val="bg1"/>
                </a:solidFill>
              </a:rPr>
              <a:t>Pentwater Harbor Research Committee</a:t>
            </a:r>
            <a:br>
              <a:rPr lang="en-US" dirty="0" smtClean="0">
                <a:solidFill>
                  <a:schemeClr val="bg1"/>
                </a:solidFill>
              </a:rPr>
            </a:br>
            <a:r>
              <a:rPr lang="en-US" dirty="0">
                <a:solidFill>
                  <a:schemeClr val="bg1"/>
                </a:solidFill>
              </a:rPr>
              <a:t/>
            </a:r>
            <a:br>
              <a:rPr lang="en-US" dirty="0">
                <a:solidFill>
                  <a:schemeClr val="bg1"/>
                </a:solidFill>
              </a:rPr>
            </a:br>
            <a:r>
              <a:rPr lang="en-US" dirty="0" smtClean="0">
                <a:solidFill>
                  <a:schemeClr val="bg1"/>
                </a:solidFill>
              </a:rPr>
              <a:t>December </a:t>
            </a:r>
            <a:r>
              <a:rPr lang="en-US" dirty="0" smtClean="0">
                <a:solidFill>
                  <a:schemeClr val="bg1"/>
                </a:solidFill>
              </a:rPr>
              <a:t>2-9, </a:t>
            </a:r>
            <a:r>
              <a:rPr lang="en-US" dirty="0" smtClean="0">
                <a:solidFill>
                  <a:schemeClr val="bg1"/>
                </a:solidFill>
              </a:rPr>
              <a:t>2013</a:t>
            </a:r>
            <a:br>
              <a:rPr lang="en-US" dirty="0" smtClean="0">
                <a:solidFill>
                  <a:schemeClr val="bg1"/>
                </a:solidFill>
              </a:rPr>
            </a:br>
            <a:r>
              <a:rPr lang="en-US" dirty="0">
                <a:solidFill>
                  <a:schemeClr val="bg1"/>
                </a:solidFill>
              </a:rPr>
              <a:t/>
            </a:r>
            <a:br>
              <a:rPr lang="en-US" dirty="0">
                <a:solidFill>
                  <a:schemeClr val="bg1"/>
                </a:solidFill>
              </a:rPr>
            </a:br>
            <a:r>
              <a:rPr lang="en-US" sz="2200" dirty="0" err="1" smtClean="0">
                <a:solidFill>
                  <a:schemeClr val="bg1"/>
                </a:solidFill>
              </a:rPr>
              <a:t>PentwaterChannel.org</a:t>
            </a:r>
            <a:r>
              <a:rPr lang="en-US" dirty="0" smtClean="0">
                <a:solidFill>
                  <a:schemeClr val="bg1"/>
                </a:solidFill>
              </a:rPr>
              <a:t/>
            </a:r>
            <a:br>
              <a:rPr lang="en-US" dirty="0" smtClean="0">
                <a:solidFill>
                  <a:schemeClr val="bg1"/>
                </a:solidFill>
              </a:rPr>
            </a:br>
            <a:endParaRPr lang="en-US"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609600"/>
            <a:ext cx="8229600" cy="5450774"/>
          </a:xfrm>
          <a:prstGeom prst="rect">
            <a:avLst/>
          </a:prstGeom>
          <a:noFill/>
          <a:ln w="9525">
            <a:noFill/>
            <a:miter lim="800000"/>
            <a:headEnd/>
            <a:tailEnd/>
          </a:ln>
        </p:spPr>
      </p:pic>
      <p:sp>
        <p:nvSpPr>
          <p:cNvPr id="5" name="TextBox 4"/>
          <p:cNvSpPr txBox="1"/>
          <p:nvPr/>
        </p:nvSpPr>
        <p:spPr>
          <a:xfrm>
            <a:off x="3854852" y="6324600"/>
            <a:ext cx="1402948" cy="369332"/>
          </a:xfrm>
          <a:prstGeom prst="rect">
            <a:avLst/>
          </a:prstGeom>
          <a:noFill/>
        </p:spPr>
        <p:txBody>
          <a:bodyPr wrap="none" rtlCol="0">
            <a:spAutoFit/>
          </a:bodyPr>
          <a:lstStyle/>
          <a:p>
            <a:r>
              <a:rPr lang="en-US" dirty="0" smtClean="0">
                <a:solidFill>
                  <a:schemeClr val="bg1"/>
                </a:solidFill>
              </a:rPr>
              <a:t>July 13, 2012</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fontScale="90000"/>
          </a:bodyPr>
          <a:lstStyle/>
          <a:p>
            <a:r>
              <a:rPr lang="en-US" dirty="0" smtClean="0">
                <a:solidFill>
                  <a:schemeClr val="bg1"/>
                </a:solidFill>
              </a:rPr>
              <a:t>Mark Lee</a:t>
            </a:r>
            <a:br>
              <a:rPr lang="en-US" dirty="0" smtClean="0">
                <a:solidFill>
                  <a:schemeClr val="bg1"/>
                </a:solidFill>
              </a:rPr>
            </a:br>
            <a:r>
              <a:rPr lang="en-US" sz="2200" dirty="0" smtClean="0">
                <a:solidFill>
                  <a:schemeClr val="bg1"/>
                </a:solidFill>
              </a:rPr>
              <a:t>April 15, 1958-November 25, 2013</a:t>
            </a:r>
            <a:r>
              <a:rPr lang="en-US" dirty="0" smtClean="0">
                <a:solidFill>
                  <a:schemeClr val="bg1"/>
                </a:solidFill>
              </a:rPr>
              <a:t/>
            </a:r>
            <a:br>
              <a:rPr lang="en-US" dirty="0" smtClean="0">
                <a:solidFill>
                  <a:schemeClr val="bg1"/>
                </a:solidFill>
              </a:rPr>
            </a:br>
            <a:endParaRPr lang="en-US" dirty="0">
              <a:solidFill>
                <a:schemeClr val="bg1"/>
              </a:solidFill>
            </a:endParaRPr>
          </a:p>
        </p:txBody>
      </p:sp>
      <p:pic>
        <p:nvPicPr>
          <p:cNvPr id="2050" name="Picture 2" descr="Mr. Mark  Virgil  Lee"/>
          <p:cNvPicPr>
            <a:picLocks noChangeAspect="1" noChangeArrowheads="1"/>
          </p:cNvPicPr>
          <p:nvPr/>
        </p:nvPicPr>
        <p:blipFill>
          <a:blip r:embed="rId2" cstate="print"/>
          <a:srcRect l="3623" t="3865"/>
          <a:stretch>
            <a:fillRect/>
          </a:stretch>
        </p:blipFill>
        <p:spPr bwMode="auto">
          <a:xfrm>
            <a:off x="2743200" y="1418631"/>
            <a:ext cx="3610090" cy="360104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solidFill>
                  <a:schemeClr val="bg1"/>
                </a:solidFill>
              </a:rPr>
              <a:t>Committee formed last year to improve understanding of shoaling of the channel and its outlet</a:t>
            </a:r>
          </a:p>
          <a:p>
            <a:r>
              <a:rPr lang="en-US" dirty="0" smtClean="0">
                <a:solidFill>
                  <a:schemeClr val="bg1"/>
                </a:solidFill>
              </a:rPr>
              <a:t>Met 10 times between July 6, 2012 and October 28, 2013</a:t>
            </a:r>
          </a:p>
          <a:p>
            <a:r>
              <a:rPr lang="en-US" dirty="0" smtClean="0">
                <a:solidFill>
                  <a:schemeClr val="bg1"/>
                </a:solidFill>
              </a:rPr>
              <a:t>Collegial and </a:t>
            </a:r>
            <a:r>
              <a:rPr lang="en-US" dirty="0" smtClean="0">
                <a:solidFill>
                  <a:schemeClr val="bg1"/>
                </a:solidFill>
              </a:rPr>
              <a:t>productive</a:t>
            </a:r>
          </a:p>
          <a:p>
            <a:r>
              <a:rPr lang="en-US" dirty="0" smtClean="0">
                <a:solidFill>
                  <a:schemeClr val="bg1"/>
                </a:solidFill>
              </a:rPr>
              <a:t>Outstanding knowledge and expertise</a:t>
            </a:r>
            <a:endParaRPr lang="en-US" dirty="0" smtClean="0">
              <a:solidFill>
                <a:schemeClr val="bg1"/>
              </a:solidFill>
            </a:endParaRPr>
          </a:p>
          <a:p>
            <a:r>
              <a:rPr lang="en-US" dirty="0" smtClean="0">
                <a:solidFill>
                  <a:schemeClr val="bg1"/>
                </a:solidFill>
              </a:rPr>
              <a:t>Excellent help from Prof Guy Meadows, Director of Great Lakes Research Center</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1" y="228600"/>
          <a:ext cx="8305799" cy="6629400"/>
        </p:xfrm>
        <a:graphic>
          <a:graphicData uri="http://schemas.openxmlformats.org/drawingml/2006/table">
            <a:tbl>
              <a:tblPr/>
              <a:tblGrid>
                <a:gridCol w="2575309"/>
                <a:gridCol w="2865245"/>
                <a:gridCol w="2865245"/>
              </a:tblGrid>
              <a:tr h="368300">
                <a:tc>
                  <a:txBody>
                    <a:bodyPr/>
                    <a:lstStyle/>
                    <a:p>
                      <a:pPr marL="0" marR="0">
                        <a:spcBef>
                          <a:spcPts val="0"/>
                        </a:spcBef>
                        <a:spcAft>
                          <a:spcPts val="0"/>
                        </a:spcAft>
                      </a:pPr>
                      <a:r>
                        <a:rPr lang="en-US" sz="2000" dirty="0">
                          <a:solidFill>
                            <a:schemeClr val="bg1"/>
                          </a:solidFill>
                          <a:latin typeface="Calibri"/>
                          <a:ea typeface="Times New Roman"/>
                          <a:cs typeface="Times New Roman"/>
                        </a:rPr>
                        <a:t>Paul Anderson</a:t>
                      </a:r>
                      <a:endParaRPr lang="en-US" sz="2000" dirty="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Chip Gwillim</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Joe Primozich</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dirty="0">
                          <a:solidFill>
                            <a:schemeClr val="bg1"/>
                          </a:solidFill>
                          <a:latin typeface="Calibri"/>
                          <a:ea typeface="Times New Roman"/>
                          <a:cs typeface="Times New Roman"/>
                        </a:rPr>
                        <a:t>Ed Bigelow</a:t>
                      </a:r>
                      <a:endParaRPr lang="en-US" sz="2000" dirty="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Dan Hoekstra</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Milt Pugsley</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dirty="0">
                          <a:solidFill>
                            <a:schemeClr val="bg1"/>
                          </a:solidFill>
                          <a:latin typeface="Calibri"/>
                          <a:ea typeface="Times New Roman"/>
                          <a:cs typeface="Times New Roman"/>
                        </a:rPr>
                        <a:t>Bill </a:t>
                      </a:r>
                      <a:r>
                        <a:rPr lang="en-US" sz="2000" dirty="0" err="1">
                          <a:solidFill>
                            <a:schemeClr val="bg1"/>
                          </a:solidFill>
                          <a:latin typeface="Calibri"/>
                          <a:ea typeface="Times New Roman"/>
                          <a:cs typeface="Times New Roman"/>
                        </a:rPr>
                        <a:t>Bainton</a:t>
                      </a:r>
                      <a:endParaRPr lang="en-US" sz="2000" dirty="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Pat Hooyman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Bill Ribbens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dirty="0">
                          <a:solidFill>
                            <a:schemeClr val="bg1"/>
                          </a:solidFill>
                          <a:latin typeface="Calibri"/>
                          <a:ea typeface="Times New Roman"/>
                          <a:cs typeface="Times New Roman"/>
                        </a:rPr>
                        <a:t>Bruce Birney</a:t>
                      </a:r>
                      <a:endParaRPr lang="en-US" sz="2000" dirty="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Dean Jessup</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Kathy Ribbens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dirty="0">
                          <a:solidFill>
                            <a:schemeClr val="bg1"/>
                          </a:solidFill>
                          <a:latin typeface="Calibri"/>
                          <a:ea typeface="Times New Roman"/>
                          <a:cs typeface="Times New Roman"/>
                        </a:rPr>
                        <a:t>Tammy Carey</a:t>
                      </a:r>
                      <a:endParaRPr lang="en-US" sz="2000" dirty="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Dan Kelly</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Gordon Rogers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John Carlson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Bruce Koornodyc</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Dave Roseman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Lynne Cavazos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John Kran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Barry Rought</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Phil Ceton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 Amy Labarge</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Jean Russell</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Jim Chapman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Frode Maaseidvaag</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Norm Shotwell</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Bob Childers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Mac McCaleb</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Chuck Smith</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Dan Conley</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Christina McVie</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Tom Spees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Bob Cornelisen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Jim Miller</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Ron Steiner</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Ted Cuchna</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Andy Noble</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Tom Sturr</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Mike Flynn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Paul O'Grady</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Andy Todd</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Marian Garbowski</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Tom Osborn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David Webster</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John Grant</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Denny Powers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Jack Witt</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Jared Griffis</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Jack Patterson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Larry Zahner</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r>
              <a:tr h="368300">
                <a:tc>
                  <a:txBody>
                    <a:bodyPr/>
                    <a:lstStyle/>
                    <a:p>
                      <a:pPr marL="0" marR="0">
                        <a:spcBef>
                          <a:spcPts val="0"/>
                        </a:spcBef>
                        <a:spcAft>
                          <a:spcPts val="0"/>
                        </a:spcAft>
                      </a:pPr>
                      <a:r>
                        <a:rPr lang="en-US" sz="2000">
                          <a:solidFill>
                            <a:schemeClr val="bg1"/>
                          </a:solidFill>
                          <a:latin typeface="Calibri"/>
                          <a:ea typeface="Times New Roman"/>
                          <a:cs typeface="Times New Roman"/>
                        </a:rPr>
                        <a:t>Dean Gustafson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r>
                        <a:rPr lang="en-US" sz="2000">
                          <a:solidFill>
                            <a:schemeClr val="bg1"/>
                          </a:solidFill>
                          <a:latin typeface="Calibri"/>
                          <a:ea typeface="Times New Roman"/>
                          <a:cs typeface="Times New Roman"/>
                        </a:rPr>
                        <a:t>Juanita Pierman</a:t>
                      </a:r>
                      <a:endParaRPr lang="en-US" sz="2000">
                        <a:solidFill>
                          <a:schemeClr val="bg1"/>
                        </a:solidFill>
                        <a:latin typeface="Arial"/>
                        <a:ea typeface="Times New Roman"/>
                        <a:cs typeface="Times New Roman"/>
                      </a:endParaRPr>
                    </a:p>
                  </a:txBody>
                  <a:tcPr marL="67733" marR="67733" marT="0" marB="0" anchor="b">
                    <a:lnL>
                      <a:noFill/>
                    </a:lnL>
                    <a:lnR>
                      <a:noFill/>
                    </a:lnR>
                    <a:lnT>
                      <a:noFill/>
                    </a:lnT>
                    <a:lnB>
                      <a:noFill/>
                    </a:lnB>
                  </a:tcPr>
                </a:tc>
                <a:tc>
                  <a:txBody>
                    <a:bodyPr/>
                    <a:lstStyle/>
                    <a:p>
                      <a:pPr marL="0" marR="0">
                        <a:spcBef>
                          <a:spcPts val="0"/>
                        </a:spcBef>
                        <a:spcAft>
                          <a:spcPts val="0"/>
                        </a:spcAft>
                      </a:pPr>
                      <a:endParaRPr lang="en-US" sz="2000" dirty="0">
                        <a:solidFill>
                          <a:schemeClr val="bg1"/>
                        </a:solidFill>
                        <a:latin typeface="Calibri"/>
                        <a:ea typeface="Times New Roman"/>
                        <a:cs typeface="Times New Roman"/>
                      </a:endParaRPr>
                    </a:p>
                  </a:txBody>
                  <a:tcPr marL="67733" marR="67733" marT="0" marB="0" anchor="b">
                    <a:lnL>
                      <a:noFill/>
                    </a:lnL>
                    <a:lnR>
                      <a:noFill/>
                    </a:lnR>
                    <a:lnT>
                      <a:noFill/>
                    </a:lnT>
                    <a:lnB>
                      <a:noFill/>
                    </a:lnB>
                  </a:tcPr>
                </a:tc>
              </a:tr>
            </a:tbl>
          </a:graphicData>
        </a:graphic>
      </p:graphicFrame>
      <p:sp>
        <p:nvSpPr>
          <p:cNvPr id="1638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History</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Channel dug by Charles Mears  in 1850’s</a:t>
            </a:r>
          </a:p>
          <a:p>
            <a:r>
              <a:rPr lang="en-US" dirty="0" smtClean="0">
                <a:solidFill>
                  <a:schemeClr val="bg1"/>
                </a:solidFill>
              </a:rPr>
              <a:t>Dredging funded by federal government since about 1876</a:t>
            </a:r>
          </a:p>
          <a:p>
            <a:r>
              <a:rPr lang="en-US" dirty="0" smtClean="0">
                <a:solidFill>
                  <a:schemeClr val="bg1"/>
                </a:solidFill>
              </a:rPr>
              <a:t>Dredged nearly every year since 1963</a:t>
            </a:r>
          </a:p>
          <a:p>
            <a:pPr lvl="1"/>
            <a:r>
              <a:rPr lang="en-US" dirty="0">
                <a:solidFill>
                  <a:schemeClr val="bg1"/>
                </a:solidFill>
              </a:rPr>
              <a:t>$</a:t>
            </a:r>
            <a:r>
              <a:rPr lang="en-US" dirty="0" smtClean="0">
                <a:solidFill>
                  <a:schemeClr val="bg1"/>
                </a:solidFill>
              </a:rPr>
              <a:t>3,045,866 in real dollars</a:t>
            </a:r>
          </a:p>
          <a:p>
            <a:pPr lvl="1"/>
            <a:r>
              <a:rPr lang="en-US" dirty="0" smtClean="0">
                <a:solidFill>
                  <a:schemeClr val="bg1"/>
                </a:solidFill>
              </a:rPr>
              <a:t>As much as $17,728,700 in inflation-adjusted dollars adjusted to 2011</a:t>
            </a:r>
          </a:p>
          <a:p>
            <a:r>
              <a:rPr lang="en-US" dirty="0" smtClean="0">
                <a:solidFill>
                  <a:schemeClr val="bg1"/>
                </a:solidFill>
              </a:rPr>
              <a:t>Channel has shoaled significantly at least twice</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304801" y="2135088"/>
            <a:ext cx="8534399" cy="249299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bg1"/>
                </a:solidFill>
                <a:effectLst/>
                <a:latin typeface="@FangSong"/>
                <a:ea typeface="Times New Roman" pitchFamily="18" charset="0"/>
                <a:cs typeface="@Arial Unicode MS"/>
              </a:rPr>
              <a:t>"</a:t>
            </a:r>
            <a:r>
              <a:rPr kumimoji="0" lang="en-US" sz="2000" b="0" i="0" u="none" strike="noStrike" cap="none" normalizeH="0" baseline="0" dirty="0" smtClean="0">
                <a:ln>
                  <a:noFill/>
                </a:ln>
                <a:solidFill>
                  <a:schemeClr val="bg1"/>
                </a:solidFill>
                <a:effectLst/>
                <a:latin typeface="@FangSong"/>
                <a:ea typeface="Times New Roman" pitchFamily="18" charset="0"/>
                <a:cs typeface="@Arial Unicode MS"/>
              </a:rPr>
              <a:t>So far as the United States government is concerned, its Pentwater project has been abandoned, and the harbor facilities are being allowed slowly to go ruin. The government engineers have reported adversely to proposals of further development or maintenance and the result is that no more federal appropriations are available for the port. Abandonment, of course, means ruin."</a:t>
            </a:r>
            <a:r>
              <a:rPr kumimoji="0" lang="en-US" sz="2000" b="0" i="0" u="none" strike="noStrike" cap="none" normalizeH="0" baseline="30000" dirty="0" smtClean="0">
                <a:ln>
                  <a:noFill/>
                </a:ln>
                <a:solidFill>
                  <a:schemeClr val="bg1"/>
                </a:solidFill>
                <a:effectLst/>
                <a:latin typeface="@FangSong"/>
                <a:ea typeface="Times New Roman" pitchFamily="18" charset="0"/>
                <a:cs typeface="@Arial Unicode MS"/>
                <a:hlinkClick r:id="rId2"/>
              </a:rPr>
              <a:t>[</a:t>
            </a:r>
            <a:endParaRPr kumimoji="0" lang="en-US"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pitchFamily="34" charset="0"/>
                <a:cs typeface="Arial" pitchFamily="34" charset="0"/>
              </a:rPr>
              <a:t/>
            </a:r>
            <a:br>
              <a:rPr kumimoji="0" lang="en-US" sz="1800" b="0" i="0" u="none" strike="noStrike" cap="none" normalizeH="0" baseline="0" dirty="0" smtClean="0">
                <a:ln>
                  <a:noFill/>
                </a:ln>
                <a:solidFill>
                  <a:schemeClr val="bg1"/>
                </a:solidFill>
                <a:effectLst/>
                <a:latin typeface="Arial" pitchFamily="34" charset="0"/>
                <a:cs typeface="Arial" pitchFamily="34" charset="0"/>
              </a:rPr>
            </a:br>
            <a:endParaRPr kumimoji="0" lang="en-US" sz="1800" b="0" i="0" u="none" strike="noStrike" cap="none" normalizeH="0" baseline="0" dirty="0" smtClean="0">
              <a:ln>
                <a:noFill/>
              </a:ln>
              <a:solidFill>
                <a:schemeClr val="bg1"/>
              </a:solidFill>
              <a:effectLst/>
              <a:latin typeface="Arial" pitchFamily="34" charset="0"/>
              <a:cs typeface="Arial" pitchFamily="34" charset="0"/>
            </a:endParaRPr>
          </a:p>
        </p:txBody>
      </p:sp>
      <p:sp>
        <p:nvSpPr>
          <p:cNvPr id="17410" name="Rectangle 2"/>
          <p:cNvSpPr>
            <a:spLocks noChangeArrowheads="1"/>
          </p:cNvSpPr>
          <p:nvPr/>
        </p:nvSpPr>
        <p:spPr bwMode="auto">
          <a:xfrm>
            <a:off x="0" y="275709"/>
            <a:ext cx="184731" cy="369332"/>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schemeClr val="bg1"/>
              </a:solidFill>
            </a:endParaRPr>
          </a:p>
        </p:txBody>
      </p:sp>
      <p:sp>
        <p:nvSpPr>
          <p:cNvPr id="17411" name="Rectangle 3"/>
          <p:cNvSpPr>
            <a:spLocks noChangeArrowheads="1"/>
          </p:cNvSpPr>
          <p:nvPr/>
        </p:nvSpPr>
        <p:spPr bwMode="auto">
          <a:xfrm>
            <a:off x="609600" y="4569024"/>
            <a:ext cx="7973658"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kumimoji="0" lang="en-US" b="0" i="0" u="none" strike="noStrike" cap="none" normalizeH="0" baseline="0" dirty="0" smtClean="0">
                <a:ln>
                  <a:noFill/>
                </a:ln>
                <a:solidFill>
                  <a:schemeClr val="bg1"/>
                </a:solidFill>
                <a:effectLst/>
                <a:latin typeface="Arial" pitchFamily="34" charset="0"/>
                <a:ea typeface="@FangSong"/>
                <a:cs typeface="Arial" pitchFamily="34" charset="0"/>
              </a:rPr>
              <a:t>[local newspaper clipping </a:t>
            </a:r>
            <a:r>
              <a:rPr lang="en-US" dirty="0" smtClean="0">
                <a:solidFill>
                  <a:schemeClr val="bg1"/>
                </a:solidFill>
                <a:latin typeface="Arial" pitchFamily="34" charset="0"/>
                <a:ea typeface="@FangSong"/>
                <a:cs typeface="Arial" pitchFamily="34" charset="0"/>
              </a:rPr>
              <a:t>dated 4-26-21 from </a:t>
            </a:r>
            <a:r>
              <a:rPr kumimoji="0" lang="en-US" b="0" i="0" u="none" strike="noStrike" cap="none" normalizeH="0" baseline="0" dirty="0" smtClean="0">
                <a:ln>
                  <a:noFill/>
                </a:ln>
                <a:solidFill>
                  <a:schemeClr val="bg1"/>
                </a:solidFill>
                <a:effectLst/>
                <a:latin typeface="Arial" pitchFamily="34" charset="0"/>
                <a:ea typeface="@FangSong"/>
                <a:cs typeface="Arial" pitchFamily="34" charset="0"/>
              </a:rPr>
              <a:t>Pentwater Historical Society]</a:t>
            </a:r>
            <a:endParaRPr kumimoji="0" lang="en-US"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Approach</a:t>
            </a:r>
            <a:br>
              <a:rPr lang="en-US" dirty="0" smtClean="0">
                <a:solidFill>
                  <a:schemeClr val="bg1"/>
                </a:solidFill>
              </a:rPr>
            </a:b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Understand extent of problem</a:t>
            </a:r>
          </a:p>
          <a:p>
            <a:pPr lvl="1"/>
            <a:r>
              <a:rPr lang="en-US" dirty="0" err="1" smtClean="0">
                <a:solidFill>
                  <a:schemeClr val="bg1"/>
                </a:solidFill>
              </a:rPr>
              <a:t>UnderSee</a:t>
            </a:r>
            <a:r>
              <a:rPr lang="en-US" dirty="0" smtClean="0">
                <a:solidFill>
                  <a:schemeClr val="bg1"/>
                </a:solidFill>
              </a:rPr>
              <a:t> Explorer</a:t>
            </a:r>
          </a:p>
          <a:p>
            <a:pPr lvl="1"/>
            <a:r>
              <a:rPr lang="en-US" dirty="0" smtClean="0">
                <a:solidFill>
                  <a:schemeClr val="bg1"/>
                </a:solidFill>
              </a:rPr>
              <a:t>Garmin 441s</a:t>
            </a:r>
          </a:p>
          <a:p>
            <a:pPr lvl="1"/>
            <a:r>
              <a:rPr lang="en-US" dirty="0" smtClean="0">
                <a:solidFill>
                  <a:schemeClr val="bg1"/>
                </a:solidFill>
              </a:rPr>
              <a:t>Boston Whaler</a:t>
            </a:r>
          </a:p>
          <a:p>
            <a:pPr lvl="1"/>
            <a:r>
              <a:rPr lang="en-US" dirty="0" err="1" smtClean="0">
                <a:solidFill>
                  <a:schemeClr val="bg1"/>
                </a:solidFill>
              </a:rPr>
              <a:t>Lowrance</a:t>
            </a:r>
            <a:r>
              <a:rPr lang="en-US" dirty="0" smtClean="0">
                <a:solidFill>
                  <a:schemeClr val="bg1"/>
                </a:solidFill>
              </a:rPr>
              <a:t> </a:t>
            </a:r>
            <a:r>
              <a:rPr lang="en-US" dirty="0" err="1" smtClean="0">
                <a:solidFill>
                  <a:schemeClr val="bg1"/>
                </a:solidFill>
              </a:rPr>
              <a:t>sidescan</a:t>
            </a:r>
            <a:r>
              <a:rPr lang="en-US" dirty="0" smtClean="0">
                <a:solidFill>
                  <a:schemeClr val="bg1"/>
                </a:solidFill>
              </a:rPr>
              <a:t> sonar</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52400" y="914400"/>
            <a:ext cx="8743576" cy="57912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472</Words>
  <Application>Microsoft Office PowerPoint</Application>
  <PresentationFormat>On-screen Show (4:3)</PresentationFormat>
  <Paragraphs>115</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Pentwater Harbor Research Committee  December 2-9, 2013  PentwaterChannel.org </vt:lpstr>
      <vt:lpstr>Mark Lee April 15, 1958-November 25, 2013 </vt:lpstr>
      <vt:lpstr>Slide 4</vt:lpstr>
      <vt:lpstr>Slide 5</vt:lpstr>
      <vt:lpstr>History</vt:lpstr>
      <vt:lpstr>Slide 7</vt:lpstr>
      <vt:lpstr>Approach </vt:lpstr>
      <vt:lpstr>Slide 9</vt:lpstr>
      <vt:lpstr>Progress</vt:lpstr>
      <vt:lpstr>Slide 11</vt:lpstr>
      <vt:lpstr>Slide 12</vt:lpstr>
      <vt:lpstr>Actions</vt:lpstr>
      <vt:lpstr>Tentative conclusions</vt:lpstr>
      <vt:lpstr>Blowing sand</vt:lpstr>
      <vt:lpstr>Slide 16</vt:lpstr>
      <vt:lpstr>Lake Michigan levels</vt:lpstr>
      <vt:lpstr>Slide 18</vt:lpstr>
      <vt:lpstr>Conclusions</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dlr</dc:creator>
  <cp:lastModifiedBy>dlr</cp:lastModifiedBy>
  <cp:revision>20</cp:revision>
  <dcterms:created xsi:type="dcterms:W3CDTF">2013-12-02T13:12:35Z</dcterms:created>
  <dcterms:modified xsi:type="dcterms:W3CDTF">2013-12-09T21:47:18Z</dcterms:modified>
</cp:coreProperties>
</file>